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3" r:id="rId7"/>
    <p:sldId id="266" r:id="rId8"/>
    <p:sldId id="268" r:id="rId9"/>
    <p:sldId id="264" r:id="rId10"/>
    <p:sldId id="261" r:id="rId11"/>
  </p:sldIdLst>
  <p:sldSz cx="18288000" cy="10287000"/>
  <p:notesSz cx="6858000" cy="9144000"/>
  <p:embeddedFontLst>
    <p:embeddedFont>
      <p:font typeface="Agrandir Narrow" panose="020B0604020202020204" charset="0"/>
      <p:regular r:id="rId12"/>
    </p:embeddedFont>
    <p:embeddedFont>
      <p:font typeface="Agrandir Narrow Bold" panose="020B0604020202020204" charset="0"/>
      <p:regular r:id="rId13"/>
    </p:embeddedFont>
    <p:embeddedFont>
      <p:font typeface="Alegreya" panose="020B0604020202020204" charset="0"/>
      <p:regular r:id="rId14"/>
    </p:embeddedFon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 Light" panose="020B0604020202020204" charset="0"/>
      <p:regular r:id="rId20"/>
      <p:italic r:id="rId21"/>
    </p:embeddedFont>
    <p:embeddedFont>
      <p:font typeface="Open Sans Light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FCB"/>
    <a:srgbClr val="A2CEEA"/>
    <a:srgbClr val="DCE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F2DCEABC-BACA-4669-BD02-917A777DC42C}"/>
              </a:ext>
            </a:extLst>
          </p:cNvPr>
          <p:cNvSpPr/>
          <p:nvPr/>
        </p:nvSpPr>
        <p:spPr>
          <a:xfrm>
            <a:off x="2295404" y="2778030"/>
            <a:ext cx="8229600" cy="2357438"/>
          </a:xfrm>
          <a:prstGeom prst="flowChartTerminator">
            <a:avLst/>
          </a:prstGeom>
          <a:solidFill>
            <a:srgbClr val="DCE4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40498" y="3170920"/>
            <a:ext cx="1497362" cy="157165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566408" y="3728150"/>
            <a:ext cx="7779483" cy="144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44"/>
              </a:lnSpc>
            </a:pPr>
            <a:r>
              <a:rPr lang="en-US" sz="8037" dirty="0">
                <a:solidFill>
                  <a:srgbClr val="050A30"/>
                </a:solidFill>
                <a:latin typeface="Agrandir Narrow"/>
              </a:rPr>
              <a:t>GRIPPER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2631" y="5711837"/>
            <a:ext cx="6084013" cy="78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38"/>
              </a:lnSpc>
              <a:spcBef>
                <a:spcPct val="0"/>
              </a:spcBef>
            </a:pPr>
            <a:r>
              <a:rPr lang="en-US" sz="3955">
                <a:solidFill>
                  <a:srgbClr val="F4F6FC"/>
                </a:solidFill>
                <a:latin typeface="Agrandir Narrow Bold"/>
              </a:rPr>
              <a:t>Team 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79828" y="2945668"/>
            <a:ext cx="5752325" cy="101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1"/>
              </a:lnSpc>
              <a:spcBef>
                <a:spcPct val="0"/>
              </a:spcBef>
            </a:pPr>
            <a:r>
              <a:rPr lang="en-US" sz="5943">
                <a:solidFill>
                  <a:srgbClr val="000000"/>
                </a:solidFill>
                <a:latin typeface="Open Sans Light"/>
              </a:rPr>
              <a:t>3 JAW GRIPPER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819178" y="6568621"/>
            <a:ext cx="7412975" cy="1995748"/>
            <a:chOff x="0" y="95251"/>
            <a:chExt cx="9883966" cy="26609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1"/>
              <a:ext cx="9883966" cy="2560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49"/>
                </a:lnSpc>
              </a:pPr>
              <a:r>
                <a:rPr lang="en-US" sz="4999" dirty="0">
                  <a:solidFill>
                    <a:srgbClr val="000000"/>
                  </a:solidFill>
                  <a:latin typeface="Alegreya"/>
                </a:rPr>
                <a:t>Nikhil Singh ME20B2019</a:t>
              </a:r>
            </a:p>
            <a:p>
              <a:pPr algn="ctr">
                <a:lnSpc>
                  <a:spcPts val="4949"/>
                </a:lnSpc>
              </a:pPr>
              <a:r>
                <a:rPr lang="en-US" sz="4999" dirty="0">
                  <a:solidFill>
                    <a:srgbClr val="000000"/>
                  </a:solidFill>
                  <a:latin typeface="Alegreya"/>
                </a:rPr>
                <a:t>Rishikesh Yadav ME20B2040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70247"/>
              <a:ext cx="9883966" cy="586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2"/>
                </a:lnSpc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327093C-40DE-4DCE-8F00-B39145463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6" b="97169" l="9928" r="99897">
                        <a14:foregroundMark x1="31334" y1="94886" x2="18201" y2="90959"/>
                        <a14:foregroundMark x1="18201" y1="90959" x2="12927" y2="86758"/>
                        <a14:foregroundMark x1="12927" y1="86758" x2="13340" y2="80731"/>
                        <a14:foregroundMark x1="13340" y1="80731" x2="19131" y2="76986"/>
                        <a14:foregroundMark x1="19131" y1="76986" x2="19442" y2="76347"/>
                        <a14:foregroundMark x1="68356" y1="92603" x2="86556" y2="94338"/>
                        <a14:foregroundMark x1="86556" y1="94338" x2="88004" y2="88767"/>
                        <a14:foregroundMark x1="88004" y1="88767" x2="86970" y2="83470"/>
                        <a14:foregroundMark x1="95450" y1="36164" x2="95036" y2="10137"/>
                        <a14:foregroundMark x1="95036" y1="10137" x2="96794" y2="7397"/>
                        <a14:foregroundMark x1="72182" y1="15434" x2="63392" y2="32146"/>
                        <a14:foregroundMark x1="63392" y1="32146" x2="62358" y2="36621"/>
                        <a14:foregroundMark x1="56463" y1="46210" x2="37229" y2="55160"/>
                        <a14:foregroundMark x1="37229" y1="55160" x2="31334" y2="59909"/>
                        <a14:foregroundMark x1="50776" y1="53333" x2="33713" y2="64749"/>
                        <a14:foregroundMark x1="68356" y1="31872" x2="43537" y2="51689"/>
                        <a14:foregroundMark x1="57187" y1="47854" x2="69907" y2="39361"/>
                        <a14:foregroundMark x1="30714" y1="50502" x2="39917" y2="48128"/>
                        <a14:foregroundMark x1="61117" y1="34795" x2="58428" y2="22283"/>
                        <a14:foregroundMark x1="58428" y1="22283" x2="60910" y2="16712"/>
                        <a14:foregroundMark x1="60910" y1="16712" x2="67011" y2="14064"/>
                        <a14:foregroundMark x1="67011" y1="14064" x2="73216" y2="14429"/>
                        <a14:foregroundMark x1="88625" y1="80365" x2="36194" y2="73973"/>
                        <a14:foregroundMark x1="36194" y1="73973" x2="36194" y2="73973"/>
                        <a14:foregroundMark x1="34333" y1="70594" x2="42813" y2="72694"/>
                        <a14:foregroundMark x1="42813" y1="72694" x2="35574" y2="73242"/>
                        <a14:foregroundMark x1="35574" y1="73242" x2="29886" y2="77717"/>
                        <a14:foregroundMark x1="72596" y1="71416" x2="73526" y2="77260"/>
                        <a14:foregroundMark x1="73526" y1="77260" x2="65253" y2="81918"/>
                        <a14:foregroundMark x1="65253" y1="81918" x2="41779" y2="78995"/>
                        <a14:foregroundMark x1="41779" y1="78995" x2="45398" y2="84110"/>
                        <a14:foregroundMark x1="45398" y1="84110" x2="73320" y2="87671"/>
                        <a14:foregroundMark x1="73320" y1="87671" x2="87280" y2="81918"/>
                        <a14:foregroundMark x1="87280" y1="81918" x2="89245" y2="40457"/>
                        <a14:foregroundMark x1="89245" y1="40457" x2="91003" y2="81005"/>
                        <a14:foregroundMark x1="91003" y1="81005" x2="96174" y2="60913"/>
                        <a14:foregroundMark x1="96174" y1="60913" x2="95863" y2="46119"/>
                        <a14:foregroundMark x1="95863" y1="46119" x2="95657" y2="74338"/>
                        <a14:foregroundMark x1="94002" y1="87671" x2="95967" y2="78630"/>
                        <a14:foregroundMark x1="95967" y1="78630" x2="99897" y2="93973"/>
                        <a14:foregroundMark x1="88211" y1="96804" x2="94829" y2="95342"/>
                        <a14:foregroundMark x1="94829" y1="95342" x2="87590" y2="93242"/>
                        <a14:foregroundMark x1="87590" y1="93242" x2="82523" y2="93242"/>
                        <a14:foregroundMark x1="98035" y1="97078" x2="46432" y2="94521"/>
                        <a14:foregroundMark x1="46432" y1="94521" x2="46432" y2="94521"/>
                        <a14:foregroundMark x1="71665" y1="96164" x2="55533" y2="93881"/>
                        <a14:foregroundMark x1="55533" y1="93881" x2="57808" y2="87854"/>
                        <a14:foregroundMark x1="57808" y1="87854" x2="50155" y2="91598"/>
                        <a14:foregroundMark x1="50155" y1="91598" x2="43433" y2="91142"/>
                        <a14:foregroundMark x1="43433" y1="91142" x2="37022" y2="94064"/>
                        <a14:foregroundMark x1="37022" y1="94064" x2="49845" y2="96256"/>
                        <a14:foregroundMark x1="49845" y1="96256" x2="49845" y2="96256"/>
                        <a14:foregroundMark x1="53568" y1="91416" x2="52430" y2="97169"/>
                        <a14:foregroundMark x1="52430" y1="97169" x2="37022" y2="96073"/>
                        <a14:foregroundMark x1="37022" y1="96073" x2="24509" y2="92511"/>
                        <a14:foregroundMark x1="24509" y1="92511" x2="30920" y2="86667"/>
                        <a14:foregroundMark x1="30920" y1="86667" x2="37539" y2="85753"/>
                        <a14:foregroundMark x1="37539" y1="85753" x2="29679" y2="90320"/>
                        <a14:foregroundMark x1="29679" y1="90320" x2="40951" y2="86301"/>
                        <a14:foregroundMark x1="40951" y1="86301" x2="48501" y2="85845"/>
                        <a14:foregroundMark x1="48501" y1="85845" x2="42503" y2="89954"/>
                        <a14:foregroundMark x1="42503" y1="89954" x2="35988" y2="89224"/>
                        <a14:foregroundMark x1="35988" y1="89224" x2="43847" y2="88402"/>
                        <a14:foregroundMark x1="43847" y1="88402" x2="37539" y2="91872"/>
                        <a14:foregroundMark x1="37539" y1="91872" x2="27404" y2="92055"/>
                        <a14:foregroundMark x1="27404" y1="92055" x2="25646" y2="90320"/>
                        <a14:foregroundMark x1="67942" y1="13516" x2="82523" y2="9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52" y="1722631"/>
            <a:ext cx="7369179" cy="83446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007218-F669-4950-8714-9777A9F91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18" b="97169" l="2378" r="99897">
                        <a14:foregroundMark x1="31334" y1="94886" x2="18201" y2="90959"/>
                        <a14:foregroundMark x1="18201" y1="90959" x2="12927" y2="86758"/>
                        <a14:foregroundMark x1="12927" y1="86758" x2="13340" y2="80731"/>
                        <a14:foregroundMark x1="13340" y1="80731" x2="19131" y2="76986"/>
                        <a14:foregroundMark x1="19131" y1="76986" x2="19442" y2="76347"/>
                        <a14:foregroundMark x1="68356" y1="92603" x2="86556" y2="94338"/>
                        <a14:foregroundMark x1="86556" y1="94338" x2="88004" y2="88767"/>
                        <a14:foregroundMark x1="88004" y1="88767" x2="86970" y2="83470"/>
                        <a14:foregroundMark x1="95450" y1="36164" x2="95036" y2="10137"/>
                        <a14:foregroundMark x1="95036" y1="10137" x2="96794" y2="7397"/>
                        <a14:foregroundMark x1="72182" y1="15434" x2="63392" y2="32146"/>
                        <a14:foregroundMark x1="63392" y1="32146" x2="62358" y2="36621"/>
                        <a14:foregroundMark x1="56463" y1="46210" x2="37229" y2="55160"/>
                        <a14:foregroundMark x1="37229" y1="55160" x2="31334" y2="59909"/>
                        <a14:foregroundMark x1="50776" y1="53333" x2="33713" y2="64749"/>
                        <a14:foregroundMark x1="68356" y1="31872" x2="43537" y2="51689"/>
                        <a14:foregroundMark x1="57187" y1="47854" x2="69907" y2="39361"/>
                        <a14:foregroundMark x1="30714" y1="50502" x2="39917" y2="48128"/>
                        <a14:foregroundMark x1="61117" y1="34795" x2="58428" y2="22283"/>
                        <a14:foregroundMark x1="58428" y1="22283" x2="60910" y2="16712"/>
                        <a14:foregroundMark x1="60910" y1="16712" x2="67011" y2="14064"/>
                        <a14:foregroundMark x1="67011" y1="14064" x2="73216" y2="14429"/>
                        <a14:foregroundMark x1="88625" y1="80365" x2="36194" y2="73973"/>
                        <a14:foregroundMark x1="36194" y1="73973" x2="36194" y2="73973"/>
                        <a14:foregroundMark x1="34333" y1="70594" x2="42813" y2="72694"/>
                        <a14:foregroundMark x1="42813" y1="72694" x2="35574" y2="73242"/>
                        <a14:foregroundMark x1="35574" y1="73242" x2="29886" y2="77717"/>
                        <a14:foregroundMark x1="72596" y1="71416" x2="73526" y2="77260"/>
                        <a14:foregroundMark x1="73526" y1="77260" x2="65253" y2="81918"/>
                        <a14:foregroundMark x1="65253" y1="81918" x2="41779" y2="78995"/>
                        <a14:foregroundMark x1="41779" y1="78995" x2="45398" y2="84110"/>
                        <a14:foregroundMark x1="45398" y1="84110" x2="73320" y2="87671"/>
                        <a14:foregroundMark x1="73320" y1="87671" x2="87280" y2="81918"/>
                        <a14:foregroundMark x1="87280" y1="81918" x2="89245" y2="40457"/>
                        <a14:foregroundMark x1="89245" y1="40457" x2="91003" y2="81005"/>
                        <a14:foregroundMark x1="91003" y1="81005" x2="96174" y2="60913"/>
                        <a14:foregroundMark x1="96174" y1="60913" x2="95863" y2="46119"/>
                        <a14:foregroundMark x1="95863" y1="46119" x2="95657" y2="74338"/>
                        <a14:foregroundMark x1="94002" y1="87671" x2="95967" y2="78630"/>
                        <a14:foregroundMark x1="95967" y1="78630" x2="99897" y2="93973"/>
                        <a14:foregroundMark x1="88211" y1="96804" x2="94829" y2="95342"/>
                        <a14:foregroundMark x1="94829" y1="95342" x2="87590" y2="93242"/>
                        <a14:foregroundMark x1="87590" y1="93242" x2="82523" y2="93242"/>
                        <a14:foregroundMark x1="98035" y1="97078" x2="46432" y2="94521"/>
                        <a14:foregroundMark x1="46432" y1="94521" x2="46432" y2="94521"/>
                        <a14:foregroundMark x1="71665" y1="96164" x2="55533" y2="93881"/>
                        <a14:foregroundMark x1="55533" y1="93881" x2="57808" y2="87854"/>
                        <a14:foregroundMark x1="57808" y1="87854" x2="50155" y2="91598"/>
                        <a14:foregroundMark x1="50155" y1="91598" x2="43433" y2="91142"/>
                        <a14:foregroundMark x1="43433" y1="91142" x2="37022" y2="94064"/>
                        <a14:foregroundMark x1="37022" y1="94064" x2="49845" y2="96256"/>
                        <a14:foregroundMark x1="49845" y1="96256" x2="49845" y2="96256"/>
                        <a14:foregroundMark x1="53568" y1="91416" x2="52430" y2="97169"/>
                        <a14:foregroundMark x1="52430" y1="97169" x2="37022" y2="96073"/>
                        <a14:foregroundMark x1="37022" y1="96073" x2="24509" y2="92511"/>
                        <a14:foregroundMark x1="24509" y1="92511" x2="30920" y2="86667"/>
                        <a14:foregroundMark x1="30920" y1="86667" x2="37539" y2="85753"/>
                        <a14:foregroundMark x1="37539" y1="85753" x2="29679" y2="90320"/>
                        <a14:foregroundMark x1="29679" y1="90320" x2="40951" y2="86301"/>
                        <a14:foregroundMark x1="40951" y1="86301" x2="48501" y2="85845"/>
                        <a14:foregroundMark x1="48501" y1="85845" x2="42503" y2="89954"/>
                        <a14:foregroundMark x1="42503" y1="89954" x2="35988" y2="89224"/>
                        <a14:foregroundMark x1="35988" y1="89224" x2="43847" y2="88402"/>
                        <a14:foregroundMark x1="43847" y1="88402" x2="37539" y2="91872"/>
                        <a14:foregroundMark x1="37539" y1="91872" x2="27404" y2="92055"/>
                        <a14:foregroundMark x1="27404" y1="92055" x2="25646" y2="90320"/>
                        <a14:foregroundMark x1="67942" y1="13516" x2="82523" y2="9041"/>
                        <a14:foregroundMark x1="9617" y1="87215" x2="12513" y2="76530"/>
                        <a14:foregroundMark x1="12513" y1="76530" x2="35057" y2="57991"/>
                        <a14:foregroundMark x1="6515" y1="78995" x2="9514" y2="74247"/>
                        <a14:foregroundMark x1="9514" y1="74247" x2="18718" y2="67945"/>
                        <a14:foregroundMark x1="18718" y1="67945" x2="32058" y2="60731"/>
                        <a14:foregroundMark x1="18407" y1="95434" x2="4964" y2="86393"/>
                        <a14:foregroundMark x1="4964" y1="86393" x2="3413" y2="81918"/>
                        <a14:foregroundMark x1="3413" y1="81918" x2="3826" y2="76712"/>
                        <a14:foregroundMark x1="3826" y1="76712" x2="6825" y2="72603"/>
                        <a14:foregroundMark x1="6825" y1="72603" x2="26887" y2="62922"/>
                        <a14:foregroundMark x1="26887" y1="62922" x2="32265" y2="54795"/>
                        <a14:foregroundMark x1="57497" y1="39635" x2="59359" y2="34977"/>
                        <a14:foregroundMark x1="59359" y1="34977" x2="59255" y2="19817"/>
                        <a14:foregroundMark x1="59255" y1="19817" x2="61220" y2="14886"/>
                        <a14:foregroundMark x1="61220" y1="14886" x2="64840" y2="11142"/>
                        <a14:foregroundMark x1="64840" y1="11142" x2="69597" y2="8676"/>
                        <a14:foregroundMark x1="69597" y1="8676" x2="81386" y2="6941"/>
                        <a14:foregroundMark x1="81386" y1="6941" x2="86970" y2="6941"/>
                        <a14:foregroundMark x1="86970" y1="6941" x2="98139" y2="4292"/>
                        <a14:foregroundMark x1="98139" y1="4292" x2="99897" y2="3379"/>
                        <a14:foregroundMark x1="56774" y1="39452" x2="56774" y2="39452"/>
                        <a14:foregroundMark x1="57808" y1="39178" x2="50259" y2="46667"/>
                        <a14:foregroundMark x1="50259" y1="46667" x2="42399" y2="50411"/>
                        <a14:foregroundMark x1="50155" y1="46941" x2="40538" y2="48767"/>
                        <a14:foregroundMark x1="48397" y1="47215" x2="40124" y2="48128"/>
                        <a14:foregroundMark x1="32265" y1="50685" x2="24716" y2="58356"/>
                        <a14:foregroundMark x1="24716" y1="58356" x2="20269" y2="68402"/>
                        <a14:foregroundMark x1="20269" y1="68402" x2="20269" y2="68767"/>
                        <a14:foregroundMark x1="31748" y1="49772" x2="24716" y2="56804"/>
                        <a14:foregroundMark x1="56774" y1="23744" x2="58428" y2="19087"/>
                        <a14:foregroundMark x1="58428" y1="19087" x2="58738" y2="18721"/>
                        <a14:foregroundMark x1="56670" y1="20548" x2="58014" y2="15525"/>
                        <a14:foregroundMark x1="58014" y1="15525" x2="59876" y2="13425"/>
                        <a14:foregroundMark x1="59876" y1="12785" x2="68769" y2="7215"/>
                        <a14:foregroundMark x1="68769" y1="7215" x2="68976" y2="7215"/>
                        <a14:foregroundMark x1="58738" y1="12968" x2="61737" y2="8676"/>
                        <a14:foregroundMark x1="61737" y1="8676" x2="66598" y2="6027"/>
                        <a14:foregroundMark x1="66598" y1="6027" x2="72285" y2="5662"/>
                        <a14:foregroundMark x1="72285" y1="5662" x2="75801" y2="6484"/>
                        <a14:foregroundMark x1="85315" y1="5662" x2="89038" y2="5662"/>
                        <a14:foregroundMark x1="94726" y1="3744" x2="99897" y2="2009"/>
                        <a14:foregroundMark x1="99897" y1="2009" x2="99897" y2="2009"/>
                        <a14:foregroundMark x1="94416" y1="3836" x2="91417" y2="5205"/>
                        <a14:foregroundMark x1="90072" y1="5114" x2="88004" y2="5662"/>
                        <a14:foregroundMark x1="89762" y1="4658" x2="87487" y2="5388"/>
                        <a14:foregroundMark x1="17477" y1="64658" x2="5171" y2="70685"/>
                        <a14:foregroundMark x1="17890" y1="64475" x2="11996" y2="67854"/>
                        <a14:foregroundMark x1="3309" y1="71781" x2="2896" y2="82648"/>
                        <a14:foregroundMark x1="2378" y1="82374" x2="4550" y2="86941"/>
                        <a14:foregroundMark x1="4550" y1="86941" x2="6825" y2="88402"/>
                        <a14:foregroundMark x1="9100" y1="90868" x2="11169" y2="91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68980"/>
            <a:ext cx="8880611" cy="10056120"/>
          </a:xfrm>
          <a:prstGeom prst="rect">
            <a:avLst/>
          </a:prstGeom>
        </p:spPr>
      </p:pic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D6E0D70C-6C40-4F48-A545-2EBD760B6F54}"/>
              </a:ext>
            </a:extLst>
          </p:cNvPr>
          <p:cNvSpPr/>
          <p:nvPr/>
        </p:nvSpPr>
        <p:spPr>
          <a:xfrm>
            <a:off x="5229104" y="5933255"/>
            <a:ext cx="2362200" cy="461314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 Black" panose="020B0A04020102020204" pitchFamily="34" charset="0"/>
              </a:rPr>
              <a:t>TEAM : 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49">
            <a:extLst>
              <a:ext uri="{FF2B5EF4-FFF2-40B4-BE49-F238E27FC236}">
                <a16:creationId xmlns:a16="http://schemas.microsoft.com/office/drawing/2014/main" id="{2F2E257B-C34B-4874-9BA1-5479466E49BB}"/>
              </a:ext>
            </a:extLst>
          </p:cNvPr>
          <p:cNvGrpSpPr/>
          <p:nvPr/>
        </p:nvGrpSpPr>
        <p:grpSpPr>
          <a:xfrm>
            <a:off x="0" y="-49937"/>
            <a:ext cx="18288000" cy="1778898"/>
            <a:chOff x="0" y="0"/>
            <a:chExt cx="2343848" cy="2062535"/>
          </a:xfrm>
        </p:grpSpPr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1A7A8E9D-F138-43EE-99E0-21D3EC9B9711}"/>
                </a:ext>
              </a:extLst>
            </p:cNvPr>
            <p:cNvSpPr/>
            <p:nvPr/>
          </p:nvSpPr>
          <p:spPr>
            <a:xfrm>
              <a:off x="0" y="0"/>
              <a:ext cx="2343848" cy="2062535"/>
            </a:xfrm>
            <a:custGeom>
              <a:avLst/>
              <a:gdLst/>
              <a:ahLst/>
              <a:cxnLst/>
              <a:rect l="l" t="t" r="r" b="b"/>
              <a:pathLst>
                <a:path w="2343848" h="2062535">
                  <a:moveTo>
                    <a:pt x="0" y="0"/>
                  </a:moveTo>
                  <a:lnTo>
                    <a:pt x="2343848" y="0"/>
                  </a:lnTo>
                  <a:lnTo>
                    <a:pt x="2343848" y="2062535"/>
                  </a:lnTo>
                  <a:lnTo>
                    <a:pt x="0" y="2062535"/>
                  </a:lnTo>
                  <a:close/>
                </a:path>
              </a:pathLst>
            </a:custGeom>
            <a:solidFill>
              <a:srgbClr val="5BB7F8"/>
            </a:solidFill>
          </p:spPr>
        </p:sp>
        <p:sp>
          <p:nvSpPr>
            <p:cNvPr id="32" name="TextBox 51">
              <a:extLst>
                <a:ext uri="{FF2B5EF4-FFF2-40B4-BE49-F238E27FC236}">
                  <a16:creationId xmlns:a16="http://schemas.microsoft.com/office/drawing/2014/main" id="{2D158BC8-7FD0-46BB-8469-B45D8EEFEE9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2291" y="6225020"/>
            <a:ext cx="51798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endParaRPr lang="en-US" sz="3000" dirty="0">
              <a:solidFill>
                <a:srgbClr val="050A30"/>
              </a:solidFill>
              <a:latin typeface="Agrandir Narr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2619" y="7559000"/>
            <a:ext cx="448219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9"/>
              </a:lnSpc>
              <a:spcBef>
                <a:spcPct val="0"/>
              </a:spcBef>
            </a:pPr>
            <a:endParaRPr lang="en-US" sz="2516" dirty="0">
              <a:solidFill>
                <a:srgbClr val="050A30"/>
              </a:solidFill>
              <a:latin typeface="Agrandir Narro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1250" y="2531701"/>
            <a:ext cx="5893584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050A30"/>
                </a:solidFill>
                <a:latin typeface="Agrandir Narrow Bold"/>
              </a:rPr>
              <a:t>An arrangement can be made to fix the gripper with actuator</a:t>
            </a: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endParaRPr lang="en-US" sz="3000" dirty="0">
              <a:solidFill>
                <a:srgbClr val="050A30"/>
              </a:solidFill>
              <a:latin typeface="Agrandir Narrow Bold"/>
            </a:endParaR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200" dirty="0">
                <a:solidFill>
                  <a:srgbClr val="050A30"/>
                </a:solidFill>
                <a:latin typeface="Agrandir Narrow"/>
              </a:rPr>
              <a:t>On attaching the top of gripper to cylinder another arrangement is required to fit the fixed part of gripper with cylinder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endParaRPr lang="en-US" sz="3200" dirty="0">
              <a:solidFill>
                <a:srgbClr val="050A30"/>
              </a:solidFill>
              <a:latin typeface="Agrandir Narrow"/>
            </a:endParaRP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200" dirty="0">
                <a:solidFill>
                  <a:srgbClr val="050A30"/>
                </a:solidFill>
                <a:latin typeface="Agrandir Narrow Bold"/>
              </a:rPr>
              <a:t>The model can be scaled up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endParaRPr lang="en-US" sz="3200" dirty="0">
              <a:solidFill>
                <a:srgbClr val="050A30"/>
              </a:solidFill>
              <a:latin typeface="Agrandir Narrow Bold"/>
            </a:endParaR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200" dirty="0">
                <a:solidFill>
                  <a:srgbClr val="050A30"/>
                </a:solidFill>
                <a:latin typeface="Agrandir Narrow"/>
              </a:rPr>
              <a:t>This model can be scaled up and can be used in relevant pick and place operation with robotic manipulators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endParaRPr lang="en-US" sz="3200" dirty="0">
              <a:solidFill>
                <a:srgbClr val="050A30"/>
              </a:solidFill>
              <a:latin typeface="Agrandir Narrow Bold"/>
            </a:endParaRPr>
          </a:p>
          <a:p>
            <a:pPr>
              <a:lnSpc>
                <a:spcPts val="3600"/>
              </a:lnSpc>
              <a:spcBef>
                <a:spcPct val="0"/>
              </a:spcBef>
            </a:pPr>
            <a:endParaRPr lang="en-US" sz="3200" dirty="0">
              <a:solidFill>
                <a:srgbClr val="050A30"/>
              </a:solidFill>
              <a:latin typeface="Agrandir Narrow"/>
            </a:endParaRP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endParaRPr lang="en-US" sz="3000" dirty="0">
              <a:solidFill>
                <a:srgbClr val="050A30"/>
              </a:solidFill>
              <a:latin typeface="Agrandir Narrow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38232" y="2536317"/>
            <a:ext cx="548640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endParaRPr lang="en-US" sz="3200" b="1" dirty="0">
              <a:solidFill>
                <a:srgbClr val="050A30"/>
              </a:solidFill>
              <a:latin typeface="Agrandir Narrow Bold"/>
            </a:endParaRPr>
          </a:p>
        </p:txBody>
      </p:sp>
      <p:grpSp>
        <p:nvGrpSpPr>
          <p:cNvPr id="22" name="Group 49">
            <a:extLst>
              <a:ext uri="{FF2B5EF4-FFF2-40B4-BE49-F238E27FC236}">
                <a16:creationId xmlns:a16="http://schemas.microsoft.com/office/drawing/2014/main" id="{A505E001-1298-4B13-B286-3E4D32C8A5ED}"/>
              </a:ext>
            </a:extLst>
          </p:cNvPr>
          <p:cNvGrpSpPr/>
          <p:nvPr/>
        </p:nvGrpSpPr>
        <p:grpSpPr>
          <a:xfrm>
            <a:off x="6713912" y="2256567"/>
            <a:ext cx="5325688" cy="6696933"/>
            <a:chOff x="0" y="0"/>
            <a:chExt cx="2343848" cy="2062535"/>
          </a:xfrm>
        </p:grpSpPr>
        <p:sp>
          <p:nvSpPr>
            <p:cNvPr id="23" name="Freeform 50">
              <a:extLst>
                <a:ext uri="{FF2B5EF4-FFF2-40B4-BE49-F238E27FC236}">
                  <a16:creationId xmlns:a16="http://schemas.microsoft.com/office/drawing/2014/main" id="{41A1C79D-612A-427A-A0D7-F984CAEDE554}"/>
                </a:ext>
              </a:extLst>
            </p:cNvPr>
            <p:cNvSpPr/>
            <p:nvPr/>
          </p:nvSpPr>
          <p:spPr>
            <a:xfrm>
              <a:off x="0" y="0"/>
              <a:ext cx="2343848" cy="2062535"/>
            </a:xfrm>
            <a:custGeom>
              <a:avLst/>
              <a:gdLst/>
              <a:ahLst/>
              <a:cxnLst/>
              <a:rect l="l" t="t" r="r" b="b"/>
              <a:pathLst>
                <a:path w="2343848" h="2062535">
                  <a:moveTo>
                    <a:pt x="0" y="0"/>
                  </a:moveTo>
                  <a:lnTo>
                    <a:pt x="2343848" y="0"/>
                  </a:lnTo>
                  <a:lnTo>
                    <a:pt x="2343848" y="2062535"/>
                  </a:lnTo>
                  <a:lnTo>
                    <a:pt x="0" y="2062535"/>
                  </a:lnTo>
                  <a:close/>
                </a:path>
              </a:pathLst>
            </a:custGeom>
            <a:solidFill>
              <a:srgbClr val="5BB7F8"/>
            </a:solidFill>
          </p:spPr>
        </p:sp>
        <p:sp>
          <p:nvSpPr>
            <p:cNvPr id="24" name="TextBox 51">
              <a:extLst>
                <a:ext uri="{FF2B5EF4-FFF2-40B4-BE49-F238E27FC236}">
                  <a16:creationId xmlns:a16="http://schemas.microsoft.com/office/drawing/2014/main" id="{61DCD4A5-C582-4F1C-BF3E-5592C50BEEC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939A6C92-BDFD-424B-A8E3-3E827821E12D}"/>
              </a:ext>
            </a:extLst>
          </p:cNvPr>
          <p:cNvSpPr txBox="1"/>
          <p:nvPr/>
        </p:nvSpPr>
        <p:spPr>
          <a:xfrm>
            <a:off x="4743519" y="631302"/>
            <a:ext cx="9266471" cy="61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n-US" sz="4070" dirty="0">
                <a:solidFill>
                  <a:srgbClr val="000000"/>
                </a:solidFill>
                <a:latin typeface="Agrandir Narrow Bold"/>
              </a:rPr>
              <a:t>FUTURE SCOPE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A0E8D936-4E95-4FFB-AEEB-DCE49B50C789}"/>
              </a:ext>
            </a:extLst>
          </p:cNvPr>
          <p:cNvSpPr txBox="1"/>
          <p:nvPr/>
        </p:nvSpPr>
        <p:spPr>
          <a:xfrm>
            <a:off x="12445159" y="2673257"/>
            <a:ext cx="5625966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50A30"/>
                </a:solidFill>
                <a:latin typeface="Agrandir Narrow Bold"/>
              </a:rPr>
              <a:t>Pneumatic actuator can be used to control the gripper</a:t>
            </a:r>
          </a:p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endParaRPr lang="en-US" sz="3200" b="1" dirty="0">
              <a:solidFill>
                <a:srgbClr val="050A30"/>
              </a:solidFill>
              <a:latin typeface="Agrandir Narrow Bold"/>
            </a:endParaR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200" dirty="0">
                <a:solidFill>
                  <a:srgbClr val="050A30"/>
                </a:solidFill>
                <a:latin typeface="Agrandir Narrow"/>
              </a:rPr>
              <a:t>An pneumatic actuator can be attached with a scaled up version of this gripper and it can be controlled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endParaRPr lang="en-US" sz="3200" dirty="0">
              <a:solidFill>
                <a:srgbClr val="050A30"/>
              </a:solidFill>
              <a:latin typeface="Agrandir Narrow"/>
            </a:endParaRP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200" dirty="0">
                <a:solidFill>
                  <a:srgbClr val="050A30"/>
                </a:solidFill>
                <a:latin typeface="Agrandir Narrow Bold"/>
              </a:rPr>
              <a:t>Gripper end can be changed according to use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endParaRPr lang="en-US" sz="3200" dirty="0">
              <a:solidFill>
                <a:srgbClr val="050A30"/>
              </a:solidFill>
              <a:latin typeface="Agrandir Narrow Bold"/>
            </a:endParaR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200" dirty="0">
                <a:solidFill>
                  <a:srgbClr val="050A30"/>
                </a:solidFill>
                <a:latin typeface="Agrandir Narrow"/>
              </a:rPr>
              <a:t>Rubber can be placed at end to increase the grip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endParaRPr lang="en-US" sz="3200" dirty="0">
              <a:solidFill>
                <a:srgbClr val="050A30"/>
              </a:solidFill>
              <a:latin typeface="Agrandir Narrow"/>
            </a:endParaRPr>
          </a:p>
          <a:p>
            <a:pPr algn="ctr">
              <a:lnSpc>
                <a:spcPts val="3600"/>
              </a:lnSpc>
              <a:spcBef>
                <a:spcPct val="0"/>
              </a:spcBef>
            </a:pPr>
            <a:endParaRPr lang="en-US" sz="3200" dirty="0">
              <a:solidFill>
                <a:srgbClr val="050A30"/>
              </a:solidFill>
              <a:latin typeface="Agrandir Narrow"/>
            </a:endParaRPr>
          </a:p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endParaRPr lang="en-US" sz="3200" b="1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C342B6-1665-4F64-8B3A-BDFBC4DC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54" y="2753178"/>
            <a:ext cx="4341999" cy="5789332"/>
          </a:xfrm>
          <a:prstGeom prst="rect">
            <a:avLst/>
          </a:prstGeom>
        </p:spPr>
      </p:pic>
      <p:pic>
        <p:nvPicPr>
          <p:cNvPr id="33" name="Picture 26">
            <a:extLst>
              <a:ext uri="{FF2B5EF4-FFF2-40B4-BE49-F238E27FC236}">
                <a16:creationId xmlns:a16="http://schemas.microsoft.com/office/drawing/2014/main" id="{C5718DB4-8FB8-4384-8434-4602B40CC3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0692" b="49735"/>
          <a:stretch/>
        </p:blipFill>
        <p:spPr>
          <a:xfrm>
            <a:off x="15950779" y="9258301"/>
            <a:ext cx="2337221" cy="10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5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9">
            <a:extLst>
              <a:ext uri="{FF2B5EF4-FFF2-40B4-BE49-F238E27FC236}">
                <a16:creationId xmlns:a16="http://schemas.microsoft.com/office/drawing/2014/main" id="{B95F79E3-93D0-48D6-A8D7-D6E24C07AA79}"/>
              </a:ext>
            </a:extLst>
          </p:cNvPr>
          <p:cNvGrpSpPr/>
          <p:nvPr/>
        </p:nvGrpSpPr>
        <p:grpSpPr>
          <a:xfrm>
            <a:off x="-19050" y="322144"/>
            <a:ext cx="18288000" cy="1778898"/>
            <a:chOff x="0" y="0"/>
            <a:chExt cx="2343848" cy="2062535"/>
          </a:xfrm>
        </p:grpSpPr>
        <p:sp>
          <p:nvSpPr>
            <p:cNvPr id="24" name="Freeform 50">
              <a:extLst>
                <a:ext uri="{FF2B5EF4-FFF2-40B4-BE49-F238E27FC236}">
                  <a16:creationId xmlns:a16="http://schemas.microsoft.com/office/drawing/2014/main" id="{1B0CE9DE-2ABB-4227-8184-CC1087A2095F}"/>
                </a:ext>
              </a:extLst>
            </p:cNvPr>
            <p:cNvSpPr/>
            <p:nvPr/>
          </p:nvSpPr>
          <p:spPr>
            <a:xfrm>
              <a:off x="0" y="0"/>
              <a:ext cx="2343848" cy="2062535"/>
            </a:xfrm>
            <a:custGeom>
              <a:avLst/>
              <a:gdLst/>
              <a:ahLst/>
              <a:cxnLst/>
              <a:rect l="l" t="t" r="r" b="b"/>
              <a:pathLst>
                <a:path w="2343848" h="2062535">
                  <a:moveTo>
                    <a:pt x="0" y="0"/>
                  </a:moveTo>
                  <a:lnTo>
                    <a:pt x="2343848" y="0"/>
                  </a:lnTo>
                  <a:lnTo>
                    <a:pt x="2343848" y="2062535"/>
                  </a:lnTo>
                  <a:lnTo>
                    <a:pt x="0" y="2062535"/>
                  </a:lnTo>
                  <a:close/>
                </a:path>
              </a:pathLst>
            </a:custGeom>
            <a:solidFill>
              <a:srgbClr val="5BB7F8"/>
            </a:solidFill>
          </p:spPr>
        </p:sp>
        <p:sp>
          <p:nvSpPr>
            <p:cNvPr id="25" name="TextBox 51">
              <a:extLst>
                <a:ext uri="{FF2B5EF4-FFF2-40B4-BE49-F238E27FC236}">
                  <a16:creationId xmlns:a16="http://schemas.microsoft.com/office/drawing/2014/main" id="{61862B4E-12BE-4610-81AC-D23E8A73DD5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193769" y="4370739"/>
            <a:ext cx="555114" cy="5551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4326" y="4321027"/>
            <a:ext cx="555114" cy="5551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3769" y="5410213"/>
            <a:ext cx="555114" cy="5551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4326" y="5360501"/>
            <a:ext cx="555114" cy="5551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04665" y="2578212"/>
            <a:ext cx="6454635" cy="668008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14564" y="491241"/>
            <a:ext cx="1289471" cy="135345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94675" y="3925106"/>
            <a:ext cx="3474614" cy="408044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044907" y="4166240"/>
            <a:ext cx="7658311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971">
                <a:solidFill>
                  <a:srgbClr val="050A30"/>
                </a:solidFill>
                <a:latin typeface="Agrandir Narrow"/>
              </a:rPr>
              <a:t>Three-finger gripper</a:t>
            </a:r>
            <a:r>
              <a:rPr lang="en-US" sz="2971" u="none">
                <a:solidFill>
                  <a:srgbClr val="050A30"/>
                </a:solidFill>
                <a:latin typeface="Agrandir Narrow"/>
              </a:rPr>
              <a:t>s feature three jaws that close onto the item and hold it in the center.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58386" y="914400"/>
            <a:ext cx="926647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n-US" sz="4070">
                <a:solidFill>
                  <a:srgbClr val="000000"/>
                </a:solidFill>
                <a:latin typeface="Agrandir Narrow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5160" y="2941160"/>
            <a:ext cx="8943808" cy="51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70"/>
              </a:lnSpc>
              <a:spcBef>
                <a:spcPct val="0"/>
              </a:spcBef>
            </a:pPr>
            <a:r>
              <a:rPr lang="en-US" sz="2891">
                <a:solidFill>
                  <a:srgbClr val="050A30"/>
                </a:solidFill>
                <a:latin typeface="Agrandir Narrow Bold"/>
              </a:rPr>
              <a:t>Three Finger Gripper in Brief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8765" y="6914764"/>
            <a:ext cx="9850593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87"/>
              </a:lnSpc>
              <a:spcBef>
                <a:spcPct val="0"/>
              </a:spcBef>
            </a:pPr>
            <a:r>
              <a:rPr lang="en-US" sz="2906" dirty="0">
                <a:solidFill>
                  <a:srgbClr val="050A30"/>
                </a:solidFill>
                <a:latin typeface="Agrandir Narrow"/>
              </a:rPr>
              <a:t>Grippers are the most important part of any robotic design or  functioning of robot because without gripper it's impossible to perform operation.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44907" y="5334013"/>
            <a:ext cx="76583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971">
                <a:solidFill>
                  <a:srgbClr val="050A30"/>
                </a:solidFill>
                <a:latin typeface="Agrandir Narrow"/>
              </a:rPr>
              <a:t>Commonly used for round or cylindrical items.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3542" y="7174840"/>
            <a:ext cx="535466" cy="526987"/>
            <a:chOff x="0" y="0"/>
            <a:chExt cx="713955" cy="702650"/>
          </a:xfrm>
        </p:grpSpPr>
        <p:grpSp>
          <p:nvGrpSpPr>
            <p:cNvPr id="3" name="Group 3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33D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7711788" y="-13085"/>
            <a:ext cx="10576212" cy="10300086"/>
            <a:chOff x="0" y="0"/>
            <a:chExt cx="2785504" cy="27651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85504" cy="2765166"/>
            </a:xfrm>
            <a:custGeom>
              <a:avLst/>
              <a:gdLst/>
              <a:ahLst/>
              <a:cxnLst/>
              <a:rect l="l" t="t" r="r" b="b"/>
              <a:pathLst>
                <a:path w="2785504" h="2765166">
                  <a:moveTo>
                    <a:pt x="0" y="0"/>
                  </a:moveTo>
                  <a:lnTo>
                    <a:pt x="2785504" y="0"/>
                  </a:lnTo>
                  <a:lnTo>
                    <a:pt x="2785504" y="2765166"/>
                  </a:lnTo>
                  <a:lnTo>
                    <a:pt x="0" y="2765166"/>
                  </a:ln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25721" y="4060640"/>
            <a:ext cx="271863" cy="251466"/>
            <a:chOff x="0" y="0"/>
            <a:chExt cx="362484" cy="335288"/>
          </a:xfrm>
        </p:grpSpPr>
        <p:grpSp>
          <p:nvGrpSpPr>
            <p:cNvPr id="13" name="Group 13"/>
            <p:cNvGrpSpPr/>
            <p:nvPr/>
          </p:nvGrpSpPr>
          <p:grpSpPr>
            <a:xfrm>
              <a:off x="38744" y="19252"/>
              <a:ext cx="323740" cy="316036"/>
              <a:chOff x="0" y="0"/>
              <a:chExt cx="480355" cy="46892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0355" cy="468923"/>
              </a:xfrm>
              <a:custGeom>
                <a:avLst/>
                <a:gdLst/>
                <a:ahLst/>
                <a:cxnLst/>
                <a:rect l="l" t="t" r="r" b="b"/>
                <a:pathLst>
                  <a:path w="480355" h="468923">
                    <a:moveTo>
                      <a:pt x="0" y="0"/>
                    </a:moveTo>
                    <a:lnTo>
                      <a:pt x="480355" y="0"/>
                    </a:lnTo>
                    <a:lnTo>
                      <a:pt x="480355" y="468923"/>
                    </a:lnTo>
                    <a:lnTo>
                      <a:pt x="0" y="468923"/>
                    </a:lnTo>
                    <a:close/>
                  </a:path>
                </a:pathLst>
              </a:custGeom>
              <a:solidFill>
                <a:srgbClr val="233D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325079" cy="309619"/>
              <a:chOff x="0" y="0"/>
              <a:chExt cx="482341" cy="45940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82341" cy="459402"/>
              </a:xfrm>
              <a:custGeom>
                <a:avLst/>
                <a:gdLst/>
                <a:ahLst/>
                <a:cxnLst/>
                <a:rect l="l" t="t" r="r" b="b"/>
                <a:pathLst>
                  <a:path w="482341" h="459402">
                    <a:moveTo>
                      <a:pt x="0" y="0"/>
                    </a:moveTo>
                    <a:lnTo>
                      <a:pt x="482341" y="0"/>
                    </a:lnTo>
                    <a:lnTo>
                      <a:pt x="482341" y="459402"/>
                    </a:lnTo>
                    <a:lnTo>
                      <a:pt x="0" y="45940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2025721" y="5148216"/>
            <a:ext cx="271863" cy="251466"/>
            <a:chOff x="0" y="0"/>
            <a:chExt cx="362484" cy="335288"/>
          </a:xfrm>
        </p:grpSpPr>
        <p:grpSp>
          <p:nvGrpSpPr>
            <p:cNvPr id="20" name="Group 20"/>
            <p:cNvGrpSpPr/>
            <p:nvPr/>
          </p:nvGrpSpPr>
          <p:grpSpPr>
            <a:xfrm>
              <a:off x="38744" y="19252"/>
              <a:ext cx="323740" cy="316036"/>
              <a:chOff x="0" y="0"/>
              <a:chExt cx="480355" cy="46892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80355" cy="468923"/>
              </a:xfrm>
              <a:custGeom>
                <a:avLst/>
                <a:gdLst/>
                <a:ahLst/>
                <a:cxnLst/>
                <a:rect l="l" t="t" r="r" b="b"/>
                <a:pathLst>
                  <a:path w="480355" h="468923">
                    <a:moveTo>
                      <a:pt x="0" y="0"/>
                    </a:moveTo>
                    <a:lnTo>
                      <a:pt x="480355" y="0"/>
                    </a:lnTo>
                    <a:lnTo>
                      <a:pt x="480355" y="468923"/>
                    </a:lnTo>
                    <a:lnTo>
                      <a:pt x="0" y="468923"/>
                    </a:lnTo>
                    <a:close/>
                  </a:path>
                </a:pathLst>
              </a:custGeom>
              <a:solidFill>
                <a:srgbClr val="233D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325079" cy="309619"/>
              <a:chOff x="0" y="0"/>
              <a:chExt cx="482341" cy="45940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2341" cy="459402"/>
              </a:xfrm>
              <a:custGeom>
                <a:avLst/>
                <a:gdLst/>
                <a:ahLst/>
                <a:cxnLst/>
                <a:rect l="l" t="t" r="r" b="b"/>
                <a:pathLst>
                  <a:path w="482341" h="459402">
                    <a:moveTo>
                      <a:pt x="0" y="0"/>
                    </a:moveTo>
                    <a:lnTo>
                      <a:pt x="482341" y="0"/>
                    </a:lnTo>
                    <a:lnTo>
                      <a:pt x="482341" y="459402"/>
                    </a:lnTo>
                    <a:lnTo>
                      <a:pt x="0" y="45940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</p:grp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10692" b="49733"/>
          <a:stretch/>
        </p:blipFill>
        <p:spPr>
          <a:xfrm>
            <a:off x="15950779" y="9258300"/>
            <a:ext cx="2337221" cy="1010504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1343542" y="7949477"/>
            <a:ext cx="535466" cy="526987"/>
            <a:chOff x="0" y="0"/>
            <a:chExt cx="713955" cy="702650"/>
          </a:xfrm>
        </p:grpSpPr>
        <p:grpSp>
          <p:nvGrpSpPr>
            <p:cNvPr id="29" name="Group 29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33D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343542" y="8724114"/>
            <a:ext cx="535466" cy="526987"/>
            <a:chOff x="0" y="0"/>
            <a:chExt cx="713955" cy="702650"/>
          </a:xfrm>
        </p:grpSpPr>
        <p:grpSp>
          <p:nvGrpSpPr>
            <p:cNvPr id="36" name="Group 36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33D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1343542" y="9498752"/>
            <a:ext cx="535466" cy="526987"/>
            <a:chOff x="0" y="0"/>
            <a:chExt cx="713955" cy="702650"/>
          </a:xfrm>
        </p:grpSpPr>
        <p:grpSp>
          <p:nvGrpSpPr>
            <p:cNvPr id="43" name="Group 43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33D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>
            <a:off x="8570068" y="1028700"/>
            <a:ext cx="8899298" cy="7831186"/>
            <a:chOff x="0" y="0"/>
            <a:chExt cx="2343848" cy="206253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343848" cy="2062535"/>
            </a:xfrm>
            <a:custGeom>
              <a:avLst/>
              <a:gdLst/>
              <a:ahLst/>
              <a:cxnLst/>
              <a:rect l="l" t="t" r="r" b="b"/>
              <a:pathLst>
                <a:path w="2343848" h="2062535">
                  <a:moveTo>
                    <a:pt x="0" y="0"/>
                  </a:moveTo>
                  <a:lnTo>
                    <a:pt x="2343848" y="0"/>
                  </a:lnTo>
                  <a:lnTo>
                    <a:pt x="2343848" y="2062535"/>
                  </a:lnTo>
                  <a:lnTo>
                    <a:pt x="0" y="2062535"/>
                  </a:lnTo>
                  <a:close/>
                </a:path>
              </a:pathLst>
            </a:custGeom>
            <a:solidFill>
              <a:srgbClr val="5BB7F8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054986" y="1520637"/>
            <a:ext cx="7889817" cy="6835786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342900" y="460774"/>
            <a:ext cx="6943431" cy="80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2"/>
              </a:lnSpc>
              <a:spcBef>
                <a:spcPct val="0"/>
              </a:spcBef>
            </a:pPr>
            <a:r>
              <a:rPr lang="en-US" sz="4443">
                <a:solidFill>
                  <a:srgbClr val="F4F6FC"/>
                </a:solidFill>
                <a:latin typeface="Agrandir Narrow Bold"/>
              </a:rPr>
              <a:t>3 Jaw Pneumatic Gripper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074319" y="8578760"/>
            <a:ext cx="493578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86"/>
              </a:lnSpc>
              <a:spcBef>
                <a:spcPct val="0"/>
              </a:spcBef>
            </a:pPr>
            <a:r>
              <a:rPr lang="en-US" sz="3572">
                <a:solidFill>
                  <a:srgbClr val="F4F6FC"/>
                </a:solidFill>
                <a:latin typeface="Agrandir Narrow"/>
              </a:rPr>
              <a:t>Links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074319" y="7070065"/>
            <a:ext cx="521201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86"/>
              </a:lnSpc>
              <a:spcBef>
                <a:spcPct val="0"/>
              </a:spcBef>
            </a:pPr>
            <a:r>
              <a:rPr lang="en-US" sz="3572">
                <a:solidFill>
                  <a:srgbClr val="F4F6FC"/>
                </a:solidFill>
                <a:latin typeface="Agrandir Narrow"/>
              </a:rPr>
              <a:t>Double Acting Actuator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84066" y="2421865"/>
            <a:ext cx="710226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4"/>
              </a:lnSpc>
              <a:spcBef>
                <a:spcPct val="0"/>
              </a:spcBef>
            </a:pPr>
            <a:r>
              <a:rPr lang="en-US" sz="2487">
                <a:solidFill>
                  <a:srgbClr val="F4F6FC"/>
                </a:solidFill>
                <a:latin typeface="Agrandir Narrow Bold"/>
              </a:rPr>
              <a:t>When compressed air is passed double acting cylinder, the  rod moves outward, which opens the gripper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074319" y="9332790"/>
            <a:ext cx="493578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86"/>
              </a:lnSpc>
              <a:spcBef>
                <a:spcPct val="0"/>
              </a:spcBef>
            </a:pPr>
            <a:r>
              <a:rPr lang="en-US" sz="3572">
                <a:solidFill>
                  <a:srgbClr val="F4F6FC"/>
                </a:solidFill>
                <a:latin typeface="Agrandir Narrow"/>
              </a:rPr>
              <a:t>Pins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074319" y="7824095"/>
            <a:ext cx="493578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6"/>
              </a:lnSpc>
              <a:spcBef>
                <a:spcPct val="0"/>
              </a:spcBef>
            </a:pPr>
            <a:r>
              <a:rPr lang="en-US" sz="3572">
                <a:solidFill>
                  <a:srgbClr val="F4F6FC"/>
                </a:solidFill>
                <a:latin typeface="Agrandir Narrow"/>
              </a:rPr>
              <a:t>Three jaws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02856" y="6241390"/>
            <a:ext cx="493578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6"/>
              </a:lnSpc>
              <a:spcBef>
                <a:spcPct val="0"/>
              </a:spcBef>
            </a:pPr>
            <a:r>
              <a:rPr lang="en-US" sz="3172">
                <a:solidFill>
                  <a:srgbClr val="000000"/>
                </a:solidFill>
                <a:latin typeface="Agrandir Narrow Bold"/>
              </a:rPr>
              <a:t>Components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8678" y="7199108"/>
            <a:ext cx="433400" cy="3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4F6FC"/>
                </a:solidFill>
                <a:latin typeface="Open Sans Light Bold"/>
              </a:rPr>
              <a:t>01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68678" y="7973745"/>
            <a:ext cx="433400" cy="3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4F6FC"/>
                </a:solidFill>
                <a:latin typeface="Open Sans Light Bold"/>
              </a:rPr>
              <a:t>02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82245" y="8744757"/>
            <a:ext cx="433400" cy="3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 dirty="0">
                <a:solidFill>
                  <a:srgbClr val="F4F6FC"/>
                </a:solidFill>
                <a:latin typeface="Open Sans Light Bold"/>
              </a:rPr>
              <a:t>03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8678" y="9523020"/>
            <a:ext cx="433400" cy="3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4F6FC"/>
                </a:solidFill>
                <a:latin typeface="Open Sans Light Bold"/>
              </a:rPr>
              <a:t>04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02856" y="1572238"/>
            <a:ext cx="493578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6"/>
              </a:lnSpc>
              <a:spcBef>
                <a:spcPct val="0"/>
              </a:spcBef>
            </a:pPr>
            <a:r>
              <a:rPr lang="en-US" sz="3172">
                <a:solidFill>
                  <a:srgbClr val="000000"/>
                </a:solidFill>
                <a:latin typeface="Agrandir Narrow Bold"/>
              </a:rPr>
              <a:t> Releasing the object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84066" y="4417179"/>
            <a:ext cx="736287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4"/>
              </a:lnSpc>
              <a:spcBef>
                <a:spcPct val="0"/>
              </a:spcBef>
            </a:pPr>
            <a:r>
              <a:rPr lang="en-US" sz="2487">
                <a:solidFill>
                  <a:srgbClr val="F4F6FC"/>
                </a:solidFill>
                <a:latin typeface="Agrandir Narrow Bold"/>
              </a:rPr>
              <a:t>When the already filled compressed air is passed double acting cylinder, the  rod moves inwards, which closes the gripper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202856" y="3764890"/>
            <a:ext cx="493578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6"/>
              </a:lnSpc>
              <a:spcBef>
                <a:spcPct val="0"/>
              </a:spcBef>
            </a:pPr>
            <a:r>
              <a:rPr lang="en-US" sz="3172">
                <a:solidFill>
                  <a:srgbClr val="000000"/>
                </a:solidFill>
                <a:latin typeface="Agrandir Narrow Bold"/>
              </a:rPr>
              <a:t> Holding the object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9253" y="6346165"/>
            <a:ext cx="535466" cy="526987"/>
            <a:chOff x="0" y="0"/>
            <a:chExt cx="713955" cy="702650"/>
          </a:xfrm>
        </p:grpSpPr>
        <p:grpSp>
          <p:nvGrpSpPr>
            <p:cNvPr id="3" name="Group 3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33D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7486356" y="-13085"/>
            <a:ext cx="10801644" cy="10300085"/>
            <a:chOff x="0" y="0"/>
            <a:chExt cx="2844877" cy="27651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44877" cy="2765166"/>
            </a:xfrm>
            <a:custGeom>
              <a:avLst/>
              <a:gdLst/>
              <a:ahLst/>
              <a:cxnLst/>
              <a:rect l="l" t="t" r="r" b="b"/>
              <a:pathLst>
                <a:path w="2844877" h="2765166">
                  <a:moveTo>
                    <a:pt x="0" y="0"/>
                  </a:moveTo>
                  <a:lnTo>
                    <a:pt x="2844877" y="0"/>
                  </a:lnTo>
                  <a:lnTo>
                    <a:pt x="2844877" y="2765166"/>
                  </a:lnTo>
                  <a:lnTo>
                    <a:pt x="0" y="2765166"/>
                  </a:ln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25721" y="4060640"/>
            <a:ext cx="271863" cy="251466"/>
            <a:chOff x="0" y="0"/>
            <a:chExt cx="362484" cy="335288"/>
          </a:xfrm>
        </p:grpSpPr>
        <p:grpSp>
          <p:nvGrpSpPr>
            <p:cNvPr id="13" name="Group 13"/>
            <p:cNvGrpSpPr/>
            <p:nvPr/>
          </p:nvGrpSpPr>
          <p:grpSpPr>
            <a:xfrm>
              <a:off x="38744" y="19252"/>
              <a:ext cx="323740" cy="316036"/>
              <a:chOff x="0" y="0"/>
              <a:chExt cx="480355" cy="46892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0355" cy="468923"/>
              </a:xfrm>
              <a:custGeom>
                <a:avLst/>
                <a:gdLst/>
                <a:ahLst/>
                <a:cxnLst/>
                <a:rect l="l" t="t" r="r" b="b"/>
                <a:pathLst>
                  <a:path w="480355" h="468923">
                    <a:moveTo>
                      <a:pt x="0" y="0"/>
                    </a:moveTo>
                    <a:lnTo>
                      <a:pt x="480355" y="0"/>
                    </a:lnTo>
                    <a:lnTo>
                      <a:pt x="480355" y="468923"/>
                    </a:lnTo>
                    <a:lnTo>
                      <a:pt x="0" y="468923"/>
                    </a:lnTo>
                    <a:close/>
                  </a:path>
                </a:pathLst>
              </a:custGeom>
              <a:solidFill>
                <a:srgbClr val="233D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325079" cy="309619"/>
              <a:chOff x="0" y="0"/>
              <a:chExt cx="482341" cy="45940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82341" cy="459402"/>
              </a:xfrm>
              <a:custGeom>
                <a:avLst/>
                <a:gdLst/>
                <a:ahLst/>
                <a:cxnLst/>
                <a:rect l="l" t="t" r="r" b="b"/>
                <a:pathLst>
                  <a:path w="482341" h="459402">
                    <a:moveTo>
                      <a:pt x="0" y="0"/>
                    </a:moveTo>
                    <a:lnTo>
                      <a:pt x="482341" y="0"/>
                    </a:lnTo>
                    <a:lnTo>
                      <a:pt x="482341" y="459402"/>
                    </a:lnTo>
                    <a:lnTo>
                      <a:pt x="0" y="45940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2025721" y="5148216"/>
            <a:ext cx="271863" cy="251466"/>
            <a:chOff x="0" y="0"/>
            <a:chExt cx="362484" cy="335288"/>
          </a:xfrm>
        </p:grpSpPr>
        <p:grpSp>
          <p:nvGrpSpPr>
            <p:cNvPr id="20" name="Group 20"/>
            <p:cNvGrpSpPr/>
            <p:nvPr/>
          </p:nvGrpSpPr>
          <p:grpSpPr>
            <a:xfrm>
              <a:off x="38744" y="19252"/>
              <a:ext cx="323740" cy="316036"/>
              <a:chOff x="0" y="0"/>
              <a:chExt cx="480355" cy="46892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80355" cy="468923"/>
              </a:xfrm>
              <a:custGeom>
                <a:avLst/>
                <a:gdLst/>
                <a:ahLst/>
                <a:cxnLst/>
                <a:rect l="l" t="t" r="r" b="b"/>
                <a:pathLst>
                  <a:path w="480355" h="468923">
                    <a:moveTo>
                      <a:pt x="0" y="0"/>
                    </a:moveTo>
                    <a:lnTo>
                      <a:pt x="480355" y="0"/>
                    </a:lnTo>
                    <a:lnTo>
                      <a:pt x="480355" y="468923"/>
                    </a:lnTo>
                    <a:lnTo>
                      <a:pt x="0" y="468923"/>
                    </a:lnTo>
                    <a:close/>
                  </a:path>
                </a:pathLst>
              </a:custGeom>
              <a:solidFill>
                <a:srgbClr val="233D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325079" cy="309619"/>
              <a:chOff x="0" y="0"/>
              <a:chExt cx="482341" cy="45940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2341" cy="459402"/>
              </a:xfrm>
              <a:custGeom>
                <a:avLst/>
                <a:gdLst/>
                <a:ahLst/>
                <a:cxnLst/>
                <a:rect l="l" t="t" r="r" b="b"/>
                <a:pathLst>
                  <a:path w="482341" h="459402">
                    <a:moveTo>
                      <a:pt x="0" y="0"/>
                    </a:moveTo>
                    <a:lnTo>
                      <a:pt x="482341" y="0"/>
                    </a:lnTo>
                    <a:lnTo>
                      <a:pt x="482341" y="459402"/>
                    </a:lnTo>
                    <a:lnTo>
                      <a:pt x="0" y="45940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</p:grp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0692" b="49735"/>
          <a:stretch/>
        </p:blipFill>
        <p:spPr>
          <a:xfrm>
            <a:off x="15950779" y="9258301"/>
            <a:ext cx="2337221" cy="1010505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493356" y="6963732"/>
            <a:ext cx="535466" cy="526987"/>
            <a:chOff x="0" y="0"/>
            <a:chExt cx="713955" cy="702650"/>
          </a:xfrm>
        </p:grpSpPr>
        <p:grpSp>
          <p:nvGrpSpPr>
            <p:cNvPr id="29" name="Group 29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33D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467459" y="7624070"/>
            <a:ext cx="535466" cy="526987"/>
            <a:chOff x="0" y="0"/>
            <a:chExt cx="713955" cy="702650"/>
          </a:xfrm>
        </p:grpSpPr>
        <p:grpSp>
          <p:nvGrpSpPr>
            <p:cNvPr id="36" name="Group 36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33D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7986551" y="1261053"/>
            <a:ext cx="9820081" cy="7106066"/>
            <a:chOff x="0" y="0"/>
            <a:chExt cx="2586359" cy="187155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86359" cy="1871556"/>
            </a:xfrm>
            <a:custGeom>
              <a:avLst/>
              <a:gdLst/>
              <a:ahLst/>
              <a:cxnLst/>
              <a:rect l="l" t="t" r="r" b="b"/>
              <a:pathLst>
                <a:path w="2586359" h="1871556">
                  <a:moveTo>
                    <a:pt x="0" y="0"/>
                  </a:moveTo>
                  <a:lnTo>
                    <a:pt x="2586359" y="0"/>
                  </a:lnTo>
                  <a:lnTo>
                    <a:pt x="2586359" y="1871556"/>
                  </a:lnTo>
                  <a:lnTo>
                    <a:pt x="0" y="1871556"/>
                  </a:lnTo>
                  <a:close/>
                </a:path>
              </a:pathLst>
            </a:custGeom>
            <a:solidFill>
              <a:srgbClr val="5BB7F8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rcRect t="611" b="611"/>
          <a:stretch>
            <a:fillRect/>
          </a:stretch>
        </p:blipFill>
        <p:spPr>
          <a:xfrm>
            <a:off x="8296676" y="1660084"/>
            <a:ext cx="9199831" cy="6268786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342900" y="460774"/>
            <a:ext cx="6943431" cy="80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2"/>
              </a:lnSpc>
              <a:spcBef>
                <a:spcPct val="0"/>
              </a:spcBef>
            </a:pPr>
            <a:r>
              <a:rPr lang="en-US" sz="4443" dirty="0">
                <a:solidFill>
                  <a:srgbClr val="F4F6FC"/>
                </a:solidFill>
                <a:latin typeface="Agrandir Narrow Bold"/>
              </a:rPr>
              <a:t>3 Jaw Pneumatic Gripper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50030" y="7597374"/>
            <a:ext cx="553492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4F6FC"/>
                </a:solidFill>
                <a:latin typeface="Agrandir Narrow"/>
              </a:rPr>
              <a:t>Gear arrangement for Jaw movement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84066" y="2421865"/>
            <a:ext cx="710226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4"/>
              </a:lnSpc>
              <a:spcBef>
                <a:spcPct val="0"/>
              </a:spcBef>
            </a:pPr>
            <a:r>
              <a:rPr lang="en-US" sz="2487">
                <a:solidFill>
                  <a:srgbClr val="F4F6FC"/>
                </a:solidFill>
                <a:latin typeface="Agrandir Narrow Bold"/>
              </a:rPr>
              <a:t>When compressed air is passed double acting cylinder, the  rod moves outward, which opens the gripper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50030" y="6955763"/>
            <a:ext cx="493578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4F6FC"/>
                </a:solidFill>
                <a:latin typeface="Agrandir Narrow"/>
              </a:rPr>
              <a:t>Three jaws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02856" y="5631790"/>
            <a:ext cx="493578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6"/>
              </a:lnSpc>
              <a:spcBef>
                <a:spcPct val="0"/>
              </a:spcBef>
            </a:pPr>
            <a:r>
              <a:rPr lang="en-US" sz="3172">
                <a:solidFill>
                  <a:srgbClr val="000000"/>
                </a:solidFill>
                <a:latin typeface="Agrandir Narrow Bold"/>
              </a:rPr>
              <a:t>Components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44389" y="6370433"/>
            <a:ext cx="433400" cy="3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4F6FC"/>
                </a:solidFill>
                <a:latin typeface="Open Sans Light Bold"/>
              </a:rPr>
              <a:t>01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18492" y="6944395"/>
            <a:ext cx="4334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4F6FC"/>
                </a:solidFill>
                <a:latin typeface="Open Sans Light Bold"/>
              </a:rPr>
              <a:t>02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92596" y="7648338"/>
            <a:ext cx="433400" cy="3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4F6FC"/>
                </a:solidFill>
                <a:latin typeface="Open Sans Light Bold"/>
              </a:rPr>
              <a:t>03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02856" y="1572238"/>
            <a:ext cx="493578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6"/>
              </a:lnSpc>
              <a:spcBef>
                <a:spcPct val="0"/>
              </a:spcBef>
            </a:pPr>
            <a:r>
              <a:rPr lang="en-US" sz="3172">
                <a:solidFill>
                  <a:srgbClr val="000000"/>
                </a:solidFill>
                <a:latin typeface="Agrandir Narrow Bold"/>
              </a:rPr>
              <a:t> Releasing the object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84066" y="4417179"/>
            <a:ext cx="736287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4"/>
              </a:lnSpc>
              <a:spcBef>
                <a:spcPct val="0"/>
              </a:spcBef>
            </a:pPr>
            <a:r>
              <a:rPr lang="en-US" sz="2487">
                <a:solidFill>
                  <a:srgbClr val="F4F6FC"/>
                </a:solidFill>
                <a:latin typeface="Agrandir Narrow Bold"/>
              </a:rPr>
              <a:t>When the already filled compressed air is passed double acting cylinder, the  rod moves inwards, which closes the gripper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02856" y="3764890"/>
            <a:ext cx="493578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6"/>
              </a:lnSpc>
              <a:spcBef>
                <a:spcPct val="0"/>
              </a:spcBef>
            </a:pPr>
            <a:r>
              <a:rPr lang="en-US" sz="3172">
                <a:solidFill>
                  <a:srgbClr val="000000"/>
                </a:solidFill>
                <a:latin typeface="Agrandir Narrow Bold"/>
              </a:rPr>
              <a:t> Holding the object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50030" y="6319469"/>
            <a:ext cx="601902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4F6FC"/>
                </a:solidFill>
                <a:latin typeface="Agrandir Narrow"/>
              </a:rPr>
              <a:t>Ball Screw Arrangement (Stepper motor 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0A2C45EA-6526-3DDA-5CD7-1E32393A0575}"/>
              </a:ext>
            </a:extLst>
          </p:cNvPr>
          <p:cNvSpPr txBox="1"/>
          <p:nvPr/>
        </p:nvSpPr>
        <p:spPr>
          <a:xfrm>
            <a:off x="3838073" y="1123046"/>
            <a:ext cx="10036884" cy="716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32"/>
              </a:lnSpc>
              <a:spcBef>
                <a:spcPct val="0"/>
              </a:spcBef>
            </a:pPr>
            <a:r>
              <a:rPr lang="en-US" sz="6000" dirty="0">
                <a:solidFill>
                  <a:srgbClr val="F4F6FC"/>
                </a:solidFill>
                <a:latin typeface="Agrandir Narrow Bold"/>
              </a:rPr>
              <a:t>APPLICATIONS</a:t>
            </a:r>
          </a:p>
        </p:txBody>
      </p:sp>
      <p:grpSp>
        <p:nvGrpSpPr>
          <p:cNvPr id="3" name="Group 49">
            <a:extLst>
              <a:ext uri="{FF2B5EF4-FFF2-40B4-BE49-F238E27FC236}">
                <a16:creationId xmlns:a16="http://schemas.microsoft.com/office/drawing/2014/main" id="{EE1542D9-A9BA-F847-4787-4B7CC4DFC9BE}"/>
              </a:ext>
            </a:extLst>
          </p:cNvPr>
          <p:cNvGrpSpPr/>
          <p:nvPr/>
        </p:nvGrpSpPr>
        <p:grpSpPr>
          <a:xfrm>
            <a:off x="-20782" y="233597"/>
            <a:ext cx="18288000" cy="1778898"/>
            <a:chOff x="0" y="0"/>
            <a:chExt cx="2343848" cy="2062535"/>
          </a:xfrm>
        </p:grpSpPr>
        <p:sp>
          <p:nvSpPr>
            <p:cNvPr id="4" name="Freeform 50">
              <a:extLst>
                <a:ext uri="{FF2B5EF4-FFF2-40B4-BE49-F238E27FC236}">
                  <a16:creationId xmlns:a16="http://schemas.microsoft.com/office/drawing/2014/main" id="{70BF9A71-36B5-5775-1A07-570A50B5C5E6}"/>
                </a:ext>
              </a:extLst>
            </p:cNvPr>
            <p:cNvSpPr/>
            <p:nvPr/>
          </p:nvSpPr>
          <p:spPr>
            <a:xfrm>
              <a:off x="0" y="0"/>
              <a:ext cx="2343848" cy="2062535"/>
            </a:xfrm>
            <a:custGeom>
              <a:avLst/>
              <a:gdLst/>
              <a:ahLst/>
              <a:cxnLst/>
              <a:rect l="l" t="t" r="r" b="b"/>
              <a:pathLst>
                <a:path w="2343848" h="2062535">
                  <a:moveTo>
                    <a:pt x="0" y="0"/>
                  </a:moveTo>
                  <a:lnTo>
                    <a:pt x="2343848" y="0"/>
                  </a:lnTo>
                  <a:lnTo>
                    <a:pt x="2343848" y="2062535"/>
                  </a:lnTo>
                  <a:lnTo>
                    <a:pt x="0" y="2062535"/>
                  </a:lnTo>
                  <a:close/>
                </a:path>
              </a:pathLst>
            </a:custGeom>
            <a:solidFill>
              <a:srgbClr val="5BB7F8"/>
            </a:solidFill>
          </p:spPr>
        </p:sp>
        <p:sp>
          <p:nvSpPr>
            <p:cNvPr id="5" name="TextBox 51">
              <a:extLst>
                <a:ext uri="{FF2B5EF4-FFF2-40B4-BE49-F238E27FC236}">
                  <a16:creationId xmlns:a16="http://schemas.microsoft.com/office/drawing/2014/main" id="{825EFD10-B83F-5890-2D75-8B52E4B4147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19">
            <a:extLst>
              <a:ext uri="{FF2B5EF4-FFF2-40B4-BE49-F238E27FC236}">
                <a16:creationId xmlns:a16="http://schemas.microsoft.com/office/drawing/2014/main" id="{2B8F3FCF-7CFE-61F3-B9C7-960DE97C000D}"/>
              </a:ext>
            </a:extLst>
          </p:cNvPr>
          <p:cNvSpPr txBox="1"/>
          <p:nvPr/>
        </p:nvSpPr>
        <p:spPr>
          <a:xfrm>
            <a:off x="4158386" y="914400"/>
            <a:ext cx="9266471" cy="61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n-US" sz="4070" dirty="0">
                <a:solidFill>
                  <a:srgbClr val="000000"/>
                </a:solidFill>
                <a:latin typeface="Agrandir Narrow Bold"/>
              </a:rPr>
              <a:t>3D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34F29-F0BF-F02B-B33B-22903BDF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2655198"/>
            <a:ext cx="6134415" cy="5778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D9EDD-FAE2-4818-AE13-2D0B3491A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7" b="47778"/>
          <a:stretch/>
        </p:blipFill>
        <p:spPr>
          <a:xfrm>
            <a:off x="1143000" y="3619500"/>
            <a:ext cx="11506514" cy="358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8B08D-0761-4B8F-8BBB-7FBB9532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489" y="-58882"/>
            <a:ext cx="7208982" cy="540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D1442-3075-457B-8AAC-91A4851C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889" y="5337464"/>
            <a:ext cx="6654800" cy="499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C64B9E-3786-454D-9FC2-817F40A28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0" y="4641273"/>
            <a:ext cx="4257675" cy="567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ECCFFC-E4C7-4C90-852E-8382002CE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15250" cy="1028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81989C-A070-4A94-BEC9-165BF9DFA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0" y="-31173"/>
            <a:ext cx="4257675" cy="5676900"/>
          </a:xfrm>
          <a:prstGeom prst="rect">
            <a:avLst/>
          </a:prstGeom>
        </p:spPr>
      </p:pic>
      <p:sp>
        <p:nvSpPr>
          <p:cNvPr id="15" name="Freeform 43">
            <a:extLst>
              <a:ext uri="{FF2B5EF4-FFF2-40B4-BE49-F238E27FC236}">
                <a16:creationId xmlns:a16="http://schemas.microsoft.com/office/drawing/2014/main" id="{9D1C2279-F56E-4DBC-BF5B-3D621B292B20}"/>
              </a:ext>
            </a:extLst>
          </p:cNvPr>
          <p:cNvSpPr/>
          <p:nvPr/>
        </p:nvSpPr>
        <p:spPr>
          <a:xfrm>
            <a:off x="1129391" y="301191"/>
            <a:ext cx="5410200" cy="838201"/>
          </a:xfrm>
          <a:custGeom>
            <a:avLst/>
            <a:gdLst/>
            <a:ahLst/>
            <a:cxnLst/>
            <a:rect l="l" t="t" r="r" b="b"/>
            <a:pathLst>
              <a:path w="2586359" h="1871556">
                <a:moveTo>
                  <a:pt x="0" y="0"/>
                </a:moveTo>
                <a:lnTo>
                  <a:pt x="2586359" y="0"/>
                </a:lnTo>
                <a:lnTo>
                  <a:pt x="2586359" y="1871556"/>
                </a:lnTo>
                <a:lnTo>
                  <a:pt x="0" y="1871556"/>
                </a:lnTo>
                <a:close/>
              </a:path>
            </a:pathLst>
          </a:custGeom>
          <a:solidFill>
            <a:srgbClr val="5BB7F8"/>
          </a:solidFill>
        </p:spPr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05898134-3CAF-4664-8720-004F1A92B6DF}"/>
              </a:ext>
            </a:extLst>
          </p:cNvPr>
          <p:cNvSpPr txBox="1"/>
          <p:nvPr/>
        </p:nvSpPr>
        <p:spPr>
          <a:xfrm>
            <a:off x="-775610" y="419100"/>
            <a:ext cx="9266471" cy="61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n-US" sz="4070" dirty="0">
                <a:solidFill>
                  <a:srgbClr val="000000"/>
                </a:solidFill>
                <a:latin typeface="Agrandir Narrow Bold"/>
              </a:rPr>
              <a:t>ASSEMBLING</a:t>
            </a:r>
          </a:p>
        </p:txBody>
      </p:sp>
    </p:spTree>
    <p:extLst>
      <p:ext uri="{BB962C8B-B14F-4D97-AF65-F5344CB8AC3E}">
        <p14:creationId xmlns:p14="http://schemas.microsoft.com/office/powerpoint/2010/main" val="516410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3">
            <a:extLst>
              <a:ext uri="{FF2B5EF4-FFF2-40B4-BE49-F238E27FC236}">
                <a16:creationId xmlns:a16="http://schemas.microsoft.com/office/drawing/2014/main" id="{79B99BC9-8F2E-470C-925D-018A56708968}"/>
              </a:ext>
            </a:extLst>
          </p:cNvPr>
          <p:cNvSpPr/>
          <p:nvPr/>
        </p:nvSpPr>
        <p:spPr>
          <a:xfrm>
            <a:off x="6324601" y="266699"/>
            <a:ext cx="5410200" cy="838201"/>
          </a:xfrm>
          <a:custGeom>
            <a:avLst/>
            <a:gdLst/>
            <a:ahLst/>
            <a:cxnLst/>
            <a:rect l="l" t="t" r="r" b="b"/>
            <a:pathLst>
              <a:path w="2586359" h="1871556">
                <a:moveTo>
                  <a:pt x="0" y="0"/>
                </a:moveTo>
                <a:lnTo>
                  <a:pt x="2586359" y="0"/>
                </a:lnTo>
                <a:lnTo>
                  <a:pt x="2586359" y="1871556"/>
                </a:lnTo>
                <a:lnTo>
                  <a:pt x="0" y="1871556"/>
                </a:lnTo>
                <a:close/>
              </a:path>
            </a:pathLst>
          </a:custGeom>
          <a:solidFill>
            <a:srgbClr val="5BB7F8"/>
          </a:solidFill>
        </p:spPr>
      </p:sp>
      <p:sp>
        <p:nvSpPr>
          <p:cNvPr id="9" name="Freeform 43">
            <a:extLst>
              <a:ext uri="{FF2B5EF4-FFF2-40B4-BE49-F238E27FC236}">
                <a16:creationId xmlns:a16="http://schemas.microsoft.com/office/drawing/2014/main" id="{B3D93432-6035-4C6F-9764-7A8C98B22269}"/>
              </a:ext>
            </a:extLst>
          </p:cNvPr>
          <p:cNvSpPr/>
          <p:nvPr/>
        </p:nvSpPr>
        <p:spPr>
          <a:xfrm>
            <a:off x="10553698" y="1380134"/>
            <a:ext cx="6418122" cy="8445751"/>
          </a:xfrm>
          <a:custGeom>
            <a:avLst/>
            <a:gdLst/>
            <a:ahLst/>
            <a:cxnLst/>
            <a:rect l="l" t="t" r="r" b="b"/>
            <a:pathLst>
              <a:path w="2586359" h="1871556">
                <a:moveTo>
                  <a:pt x="0" y="0"/>
                </a:moveTo>
                <a:lnTo>
                  <a:pt x="2586359" y="0"/>
                </a:lnTo>
                <a:lnTo>
                  <a:pt x="2586359" y="1871556"/>
                </a:lnTo>
                <a:lnTo>
                  <a:pt x="0" y="1871556"/>
                </a:lnTo>
                <a:close/>
              </a:path>
            </a:pathLst>
          </a:custGeom>
          <a:solidFill>
            <a:srgbClr val="5BB7F8"/>
          </a:solidFill>
        </p:spPr>
      </p:sp>
      <p:grpSp>
        <p:nvGrpSpPr>
          <p:cNvPr id="6" name="Group 42">
            <a:extLst>
              <a:ext uri="{FF2B5EF4-FFF2-40B4-BE49-F238E27FC236}">
                <a16:creationId xmlns:a16="http://schemas.microsoft.com/office/drawing/2014/main" id="{F9DCC7CB-4989-4B91-9E6C-C2C1890B25BE}"/>
              </a:ext>
            </a:extLst>
          </p:cNvPr>
          <p:cNvGrpSpPr/>
          <p:nvPr/>
        </p:nvGrpSpPr>
        <p:grpSpPr>
          <a:xfrm>
            <a:off x="1" y="-227087"/>
            <a:ext cx="8305800" cy="10094987"/>
            <a:chOff x="0" y="-38100"/>
            <a:chExt cx="1185415" cy="1819696"/>
          </a:xfrm>
        </p:grpSpPr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9F2CD9C-8F21-4E2B-A113-B8B30E45FBB0}"/>
                </a:ext>
              </a:extLst>
            </p:cNvPr>
            <p:cNvSpPr/>
            <p:nvPr/>
          </p:nvSpPr>
          <p:spPr>
            <a:xfrm>
              <a:off x="269412" y="259187"/>
              <a:ext cx="916003" cy="1522409"/>
            </a:xfrm>
            <a:custGeom>
              <a:avLst/>
              <a:gdLst/>
              <a:ahLst/>
              <a:cxnLst/>
              <a:rect l="l" t="t" r="r" b="b"/>
              <a:pathLst>
                <a:path w="2586359" h="1871556">
                  <a:moveTo>
                    <a:pt x="0" y="0"/>
                  </a:moveTo>
                  <a:lnTo>
                    <a:pt x="2586359" y="0"/>
                  </a:lnTo>
                  <a:lnTo>
                    <a:pt x="2586359" y="1871556"/>
                  </a:lnTo>
                  <a:lnTo>
                    <a:pt x="0" y="1871556"/>
                  </a:lnTo>
                  <a:close/>
                </a:path>
              </a:pathLst>
            </a:custGeom>
            <a:solidFill>
              <a:srgbClr val="5BB7F8"/>
            </a:solidFill>
          </p:spPr>
        </p:sp>
        <p:sp>
          <p:nvSpPr>
            <p:cNvPr id="8" name="TextBox 44">
              <a:extLst>
                <a:ext uri="{FF2B5EF4-FFF2-40B4-BE49-F238E27FC236}">
                  <a16:creationId xmlns:a16="http://schemas.microsoft.com/office/drawing/2014/main" id="{8746EB2C-875F-474D-94C8-0CC8399AE69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7F54C11-FEDE-4605-A81A-AB0BF84E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0" y="1781465"/>
            <a:ext cx="5732318" cy="7643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C78AC-CB1A-4682-822E-B13C4F258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45" y="1781465"/>
            <a:ext cx="5732318" cy="7643091"/>
          </a:xfrm>
          <a:prstGeom prst="rect">
            <a:avLst/>
          </a:prstGeom>
        </p:spPr>
      </p:pic>
      <p:sp>
        <p:nvSpPr>
          <p:cNvPr id="10" name="TextBox 19">
            <a:extLst>
              <a:ext uri="{FF2B5EF4-FFF2-40B4-BE49-F238E27FC236}">
                <a16:creationId xmlns:a16="http://schemas.microsoft.com/office/drawing/2014/main" id="{E473119A-B675-4B0E-836B-63D97905F85B}"/>
              </a:ext>
            </a:extLst>
          </p:cNvPr>
          <p:cNvSpPr txBox="1"/>
          <p:nvPr/>
        </p:nvSpPr>
        <p:spPr>
          <a:xfrm>
            <a:off x="4419600" y="384608"/>
            <a:ext cx="9266471" cy="61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n-US" sz="4070" dirty="0">
                <a:solidFill>
                  <a:srgbClr val="000000"/>
                </a:solidFill>
                <a:latin typeface="Agrandir Narrow Bold"/>
              </a:rPr>
              <a:t>ASSEMBLED MODEL</a:t>
            </a:r>
          </a:p>
        </p:txBody>
      </p:sp>
    </p:spTree>
    <p:extLst>
      <p:ext uri="{BB962C8B-B14F-4D97-AF65-F5344CB8AC3E}">
        <p14:creationId xmlns:p14="http://schemas.microsoft.com/office/powerpoint/2010/main" val="156956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3">
            <a:extLst>
              <a:ext uri="{FF2B5EF4-FFF2-40B4-BE49-F238E27FC236}">
                <a16:creationId xmlns:a16="http://schemas.microsoft.com/office/drawing/2014/main" id="{EF5DA080-30E9-71E3-306E-C7EAC843BD0B}"/>
              </a:ext>
            </a:extLst>
          </p:cNvPr>
          <p:cNvSpPr/>
          <p:nvPr/>
        </p:nvSpPr>
        <p:spPr>
          <a:xfrm>
            <a:off x="6324601" y="266699"/>
            <a:ext cx="5410200" cy="838201"/>
          </a:xfrm>
          <a:custGeom>
            <a:avLst/>
            <a:gdLst/>
            <a:ahLst/>
            <a:cxnLst/>
            <a:rect l="l" t="t" r="r" b="b"/>
            <a:pathLst>
              <a:path w="2586359" h="1871556">
                <a:moveTo>
                  <a:pt x="0" y="0"/>
                </a:moveTo>
                <a:lnTo>
                  <a:pt x="2586359" y="0"/>
                </a:lnTo>
                <a:lnTo>
                  <a:pt x="2586359" y="1871556"/>
                </a:lnTo>
                <a:lnTo>
                  <a:pt x="0" y="1871556"/>
                </a:lnTo>
                <a:close/>
              </a:path>
            </a:pathLst>
          </a:custGeom>
          <a:solidFill>
            <a:srgbClr val="5BB7F8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CAA705E-F9BD-F4F3-A2D8-D0ED870E5040}"/>
              </a:ext>
            </a:extLst>
          </p:cNvPr>
          <p:cNvSpPr txBox="1"/>
          <p:nvPr/>
        </p:nvSpPr>
        <p:spPr>
          <a:xfrm>
            <a:off x="4419600" y="384608"/>
            <a:ext cx="9266471" cy="61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n-US" sz="4070" dirty="0">
                <a:solidFill>
                  <a:srgbClr val="000000"/>
                </a:solidFill>
                <a:latin typeface="Agrandir Narrow Bold"/>
              </a:rPr>
              <a:t>WORKING MODEL</a:t>
            </a:r>
          </a:p>
        </p:txBody>
      </p:sp>
      <p:pic>
        <p:nvPicPr>
          <p:cNvPr id="4" name="video6066634536731543345">
            <a:hlinkClick r:id="" action="ppaction://media"/>
            <a:extLst>
              <a:ext uri="{FF2B5EF4-FFF2-40B4-BE49-F238E27FC236}">
                <a16:creationId xmlns:a16="http://schemas.microsoft.com/office/drawing/2014/main" id="{BD901672-E31F-4FB5-E8A3-538393C934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43701" y="1485900"/>
            <a:ext cx="457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32069">
            <a:off x="5964010" y="5367094"/>
            <a:ext cx="5951181" cy="280049"/>
          </a:xfrm>
          <a:prstGeom prst="line">
            <a:avLst/>
          </a:prstGeom>
          <a:ln w="4762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9510229" flipV="1">
            <a:off x="5980180" y="5331005"/>
            <a:ext cx="5935755" cy="277794"/>
          </a:xfrm>
          <a:prstGeom prst="line">
            <a:avLst/>
          </a:prstGeom>
          <a:ln w="4762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933750" y="4712699"/>
            <a:ext cx="1973986" cy="197398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38073" y="1123046"/>
            <a:ext cx="10036884" cy="716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32"/>
              </a:lnSpc>
              <a:spcBef>
                <a:spcPct val="0"/>
              </a:spcBef>
            </a:pPr>
            <a:r>
              <a:rPr lang="en-US" sz="6000" dirty="0">
                <a:solidFill>
                  <a:srgbClr val="F4F6FC"/>
                </a:solidFill>
                <a:latin typeface="Agrandir Narrow Bold"/>
              </a:rPr>
              <a:t>APPLICATIONS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2291" y="6225020"/>
            <a:ext cx="51798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200" dirty="0">
                <a:solidFill>
                  <a:srgbClr val="050A30"/>
                </a:solidFill>
                <a:latin typeface="Agrandir Narrow Bold"/>
              </a:rPr>
              <a:t>Simulation Helps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2619" y="7559000"/>
            <a:ext cx="4482198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9"/>
              </a:lnSpc>
              <a:spcBef>
                <a:spcPct val="0"/>
              </a:spcBef>
            </a:pPr>
            <a:r>
              <a:rPr lang="en-US" sz="2516" dirty="0">
                <a:solidFill>
                  <a:srgbClr val="050A30"/>
                </a:solidFill>
                <a:latin typeface="Agrandir Narrow"/>
              </a:rPr>
              <a:t>After first simulation we observed that our jaw motion as restricted, the improvised the  model and proceeded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5903" y="2475045"/>
            <a:ext cx="561579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200" dirty="0">
                <a:solidFill>
                  <a:srgbClr val="050A30"/>
                </a:solidFill>
                <a:latin typeface="Agrandir Narrow Bold"/>
              </a:rPr>
              <a:t>Always use fillets at joins before 3D printing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5819" y="3777929"/>
            <a:ext cx="56157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19"/>
              </a:lnSpc>
              <a:spcBef>
                <a:spcPct val="0"/>
              </a:spcBef>
            </a:pPr>
            <a:r>
              <a:rPr lang="en-US" sz="2516" dirty="0">
                <a:solidFill>
                  <a:srgbClr val="050A30"/>
                </a:solidFill>
                <a:latin typeface="Agrandir Narrow"/>
              </a:rPr>
              <a:t>Our 3 rod type parts whose diameter was lowest, got disengaged from base since fillets were not given on its joints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38232" y="2536317"/>
            <a:ext cx="54864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50A30"/>
                </a:solidFill>
                <a:latin typeface="Agrandir Narrow Bold"/>
              </a:rPr>
              <a:t>Threads diameter usually shrinks after 3D printing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13354" y="3823544"/>
            <a:ext cx="393615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9"/>
              </a:lnSpc>
              <a:spcBef>
                <a:spcPct val="0"/>
              </a:spcBef>
            </a:pPr>
            <a:r>
              <a:rPr lang="en-US" sz="2516" dirty="0">
                <a:solidFill>
                  <a:srgbClr val="050A30"/>
                </a:solidFill>
                <a:latin typeface="Agrandir Narrow"/>
              </a:rPr>
              <a:t>After 3D printing our model the thread diameters shrank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56475" y="6071603"/>
            <a:ext cx="602459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200" dirty="0">
                <a:solidFill>
                  <a:srgbClr val="050A30"/>
                </a:solidFill>
                <a:latin typeface="Agrandir Narrow Bold"/>
              </a:rPr>
              <a:t>Testing of Durability of simulation is vital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13354" y="7741896"/>
            <a:ext cx="430661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19"/>
              </a:lnSpc>
              <a:spcBef>
                <a:spcPct val="0"/>
              </a:spcBef>
            </a:pPr>
            <a:r>
              <a:rPr lang="en-US" sz="2516" dirty="0">
                <a:solidFill>
                  <a:srgbClr val="050A30"/>
                </a:solidFill>
                <a:latin typeface="Agrandir Narrow"/>
              </a:rPr>
              <a:t>Rubber can be placed at end to increase the grip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62344" y="4866115"/>
            <a:ext cx="1588342" cy="1667153"/>
          </a:xfrm>
          <a:prstGeom prst="rect">
            <a:avLst/>
          </a:prstGeom>
        </p:spPr>
      </p:pic>
      <p:pic>
        <p:nvPicPr>
          <p:cNvPr id="21" name="Picture 26">
            <a:extLst>
              <a:ext uri="{FF2B5EF4-FFF2-40B4-BE49-F238E27FC236}">
                <a16:creationId xmlns:a16="http://schemas.microsoft.com/office/drawing/2014/main" id="{6DFB967F-0D7E-49D7-8B72-1692AB0CE8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0692" b="49735"/>
          <a:stretch/>
        </p:blipFill>
        <p:spPr>
          <a:xfrm>
            <a:off x="15950779" y="9258301"/>
            <a:ext cx="2337221" cy="1010505"/>
          </a:xfrm>
          <a:prstGeom prst="rect">
            <a:avLst/>
          </a:prstGeom>
        </p:spPr>
      </p:pic>
      <p:grpSp>
        <p:nvGrpSpPr>
          <p:cNvPr id="22" name="Group 49">
            <a:extLst>
              <a:ext uri="{FF2B5EF4-FFF2-40B4-BE49-F238E27FC236}">
                <a16:creationId xmlns:a16="http://schemas.microsoft.com/office/drawing/2014/main" id="{A505E001-1298-4B13-B286-3E4D32C8A5ED}"/>
              </a:ext>
            </a:extLst>
          </p:cNvPr>
          <p:cNvGrpSpPr/>
          <p:nvPr/>
        </p:nvGrpSpPr>
        <p:grpSpPr>
          <a:xfrm>
            <a:off x="-19050" y="322144"/>
            <a:ext cx="18288000" cy="1778898"/>
            <a:chOff x="0" y="0"/>
            <a:chExt cx="2343848" cy="2062535"/>
          </a:xfrm>
        </p:grpSpPr>
        <p:sp>
          <p:nvSpPr>
            <p:cNvPr id="23" name="Freeform 50">
              <a:extLst>
                <a:ext uri="{FF2B5EF4-FFF2-40B4-BE49-F238E27FC236}">
                  <a16:creationId xmlns:a16="http://schemas.microsoft.com/office/drawing/2014/main" id="{41A1C79D-612A-427A-A0D7-F984CAEDE554}"/>
                </a:ext>
              </a:extLst>
            </p:cNvPr>
            <p:cNvSpPr/>
            <p:nvPr/>
          </p:nvSpPr>
          <p:spPr>
            <a:xfrm>
              <a:off x="0" y="0"/>
              <a:ext cx="2343848" cy="2062535"/>
            </a:xfrm>
            <a:custGeom>
              <a:avLst/>
              <a:gdLst/>
              <a:ahLst/>
              <a:cxnLst/>
              <a:rect l="l" t="t" r="r" b="b"/>
              <a:pathLst>
                <a:path w="2343848" h="2062535">
                  <a:moveTo>
                    <a:pt x="0" y="0"/>
                  </a:moveTo>
                  <a:lnTo>
                    <a:pt x="2343848" y="0"/>
                  </a:lnTo>
                  <a:lnTo>
                    <a:pt x="2343848" y="2062535"/>
                  </a:lnTo>
                  <a:lnTo>
                    <a:pt x="0" y="2062535"/>
                  </a:lnTo>
                  <a:close/>
                </a:path>
              </a:pathLst>
            </a:custGeom>
            <a:solidFill>
              <a:srgbClr val="5BB7F8"/>
            </a:solidFill>
          </p:spPr>
        </p:sp>
        <p:sp>
          <p:nvSpPr>
            <p:cNvPr id="24" name="TextBox 51">
              <a:extLst>
                <a:ext uri="{FF2B5EF4-FFF2-40B4-BE49-F238E27FC236}">
                  <a16:creationId xmlns:a16="http://schemas.microsoft.com/office/drawing/2014/main" id="{61DCD4A5-C582-4F1C-BF3E-5592C50BEEC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5" name="Picture 16">
            <a:extLst>
              <a:ext uri="{FF2B5EF4-FFF2-40B4-BE49-F238E27FC236}">
                <a16:creationId xmlns:a16="http://schemas.microsoft.com/office/drawing/2014/main" id="{5665C4D7-7059-43BE-A8C3-30B555852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14564" y="491241"/>
            <a:ext cx="1289471" cy="1353452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939A6C92-BDFD-424B-A8E3-3E827821E12D}"/>
              </a:ext>
            </a:extLst>
          </p:cNvPr>
          <p:cNvSpPr txBox="1"/>
          <p:nvPr/>
        </p:nvSpPr>
        <p:spPr>
          <a:xfrm>
            <a:off x="4158386" y="914400"/>
            <a:ext cx="9266471" cy="61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n-US" sz="4070" dirty="0">
                <a:solidFill>
                  <a:srgbClr val="000000"/>
                </a:solidFill>
                <a:latin typeface="Agrandir Narrow Bold"/>
              </a:rPr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139761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399</Words>
  <Application>Microsoft Office PowerPoint</Application>
  <PresentationFormat>Custom</PresentationFormat>
  <Paragraphs>69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Alegreya</vt:lpstr>
      <vt:lpstr>Calibri</vt:lpstr>
      <vt:lpstr>Arial</vt:lpstr>
      <vt:lpstr>Agrandir Narrow Bold</vt:lpstr>
      <vt:lpstr>Agrandir Narrow</vt:lpstr>
      <vt:lpstr>Open Sans Light</vt:lpstr>
      <vt:lpstr>Open Sans Light Bold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 company</dc:title>
  <dc:creator>AzeoRishi</dc:creator>
  <cp:lastModifiedBy>Rishi</cp:lastModifiedBy>
  <cp:revision>11</cp:revision>
  <dcterms:created xsi:type="dcterms:W3CDTF">2006-08-16T00:00:00Z</dcterms:created>
  <dcterms:modified xsi:type="dcterms:W3CDTF">2023-10-03T17:31:24Z</dcterms:modified>
  <dc:identifier>DAFPOB20lpA</dc:identifier>
</cp:coreProperties>
</file>